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68" r:id="rId5"/>
    <p:sldId id="266" r:id="rId6"/>
    <p:sldId id="262" r:id="rId7"/>
    <p:sldId id="258" r:id="rId8"/>
    <p:sldId id="273" r:id="rId9"/>
    <p:sldId id="272" r:id="rId10"/>
    <p:sldId id="263" r:id="rId11"/>
    <p:sldId id="265" r:id="rId12"/>
    <p:sldId id="260" r:id="rId13"/>
    <p:sldId id="261" r:id="rId14"/>
    <p:sldId id="264" r:id="rId15"/>
    <p:sldId id="270" r:id="rId16"/>
    <p:sldId id="259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D676F-4F8D-4F9D-B834-030C86843C83}" type="datetimeFigureOut">
              <a:rPr lang="ru-RU" smtClean="0"/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ABEE7-9FB3-4845-8BE0-4140F3F863C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ating.rbc.ru/articles/2012/03/23/33599897_tbl.shtml?2012/03/25/33600473" TargetMode="External"/><Relationship Id="rId2" Type="http://schemas.openxmlformats.org/officeDocument/2006/relationships/hyperlink" Target="http://rating.rbc.ru/article.shtml?2012/03/23/3359989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ascotabasco.ru/questions/oformlenie-kasko/kak-vyglyadit-polis-kasko/" TargetMode="External"/><Relationship Id="rId2" Type="http://schemas.openxmlformats.org/officeDocument/2006/relationships/hyperlink" Target="http://cascotabasco.ru/questions/oformlenie-kasko/poryadok-oformleniya-polisa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ffit.ru/strahkomp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avni.ru/novost/2012/5/21/srednjaja-stoimost-polisa-kasko-sostavila-602-tys-rub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ating.rbc.ru/articles/2012/03/23/33599897_tbl.shtml?2012/03/23/33599791" TargetMode="External"/><Relationship Id="rId2" Type="http://schemas.openxmlformats.org/officeDocument/2006/relationships/hyperlink" Target="http://www.insur-info.ru/orgsandcomps/23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nsur-info.ru/orgsandcomps/23/analytic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Страховое общество «Россия»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Анализ информации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Рейтинги страховых компаний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Рейтинг страховых компаний России. Итоги 2011 года</a:t>
            </a:r>
            <a:endParaRPr lang="ru-RU" dirty="0"/>
          </a:p>
          <a:p>
            <a:pPr>
              <a:buNone/>
            </a:pPr>
            <a:r>
              <a:rPr lang="ru-RU" u="sng" dirty="0">
                <a:hlinkClick r:id="rId2"/>
              </a:rPr>
              <a:t>http://rating.rbc.ru/article.shtml?2012/03/23/33599897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i="1" dirty="0"/>
              <a:t>Крупнейшие страховые компании России по добровольным видам страхования в 2011 году</a:t>
            </a:r>
            <a:endParaRPr lang="ru-RU" dirty="0"/>
          </a:p>
          <a:p>
            <a:pPr>
              <a:buNone/>
            </a:pPr>
            <a:r>
              <a:rPr lang="ru-RU" u="sng" dirty="0">
                <a:hlinkClick r:id="rId3"/>
              </a:rPr>
              <a:t>http://rating.rbc.ru/articles/2012/03/23/33599897_tbl.shtml?2012/03/25/33600473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Направления работы с клиентом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Предварительный </a:t>
            </a:r>
            <a:r>
              <a:rPr lang="ru-RU" dirty="0" err="1" smtClean="0"/>
              <a:t>предстраховой</a:t>
            </a:r>
            <a:r>
              <a:rPr lang="ru-RU" dirty="0" smtClean="0"/>
              <a:t> осмотр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Правила оформления КАСКО и </a:t>
            </a:r>
            <a:r>
              <a:rPr lang="ru-RU" dirty="0" err="1"/>
              <a:t>предстраховой</a:t>
            </a:r>
            <a:r>
              <a:rPr lang="ru-RU" dirty="0"/>
              <a:t> осмотр</a:t>
            </a:r>
          </a:p>
          <a:p>
            <a:pPr>
              <a:buNone/>
            </a:pPr>
            <a:r>
              <a:rPr lang="ru-RU" u="sng" dirty="0">
                <a:hlinkClick r:id="rId2"/>
              </a:rPr>
              <a:t>http://cascotabasco.ru/questions/oformlenie-kasko/poryadok-oformleniya-polisa/</a:t>
            </a:r>
            <a:endParaRPr lang="ru-RU" dirty="0"/>
          </a:p>
          <a:p>
            <a:r>
              <a:rPr lang="ru-RU" dirty="0"/>
              <a:t>Что должно быть указано в полисе КАСКО?</a:t>
            </a:r>
          </a:p>
          <a:p>
            <a:pPr>
              <a:buNone/>
            </a:pPr>
            <a:r>
              <a:rPr lang="ru-RU" u="sng" dirty="0">
                <a:hlinkClick r:id="rId3"/>
              </a:rPr>
              <a:t>http://cascotabasco.ru/questions/oformlenie-kasko/kak-vyglyadit-polis-kasko/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Аварийный комиссар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/>
              <a:t>Аварийный комиссар</a:t>
            </a:r>
            <a:r>
              <a:rPr lang="ru-RU" dirty="0"/>
              <a:t> — юридическое лицо или частный предприниматель, который устанавливает причины, характер и размеры убытка при наступлении страхового случая. В его задачи входит определение соответствия свершившегося неблагоприятного события критериям страхового случая, который указан в договоре страхования. Аварийный комиссар устанавливает, попадает ли данный страховой случай в период страхования, произошел ли он на территории, охваченной договором страхования, а также устанавливает полноту соответствия объекта страхования и объекта, с которым связаны убытки, предъявляемые к оплате страховщику. Аварийный комиссар составляет аварийный сертификат, на основании которого страховщик принимает решение об оплате или отклонении претензий страхователя. Имя и координаты аварийного комиссара обычно указываются в страховом сертификате или полисе.</a:t>
            </a:r>
          </a:p>
          <a:p>
            <a:endParaRPr lang="ru-RU" b="1" i="1" dirty="0" smtClean="0"/>
          </a:p>
          <a:p>
            <a:r>
              <a:rPr lang="ru-RU" b="1" i="1" dirty="0" smtClean="0"/>
              <a:t>Функции </a:t>
            </a:r>
            <a:r>
              <a:rPr lang="ru-RU" b="1" i="1" dirty="0"/>
              <a:t>аварийного комиссара</a:t>
            </a:r>
          </a:p>
          <a:p>
            <a:pPr lvl="1"/>
            <a:r>
              <a:rPr lang="ru-RU" dirty="0"/>
              <a:t>Выполняются следующие основные работы:</a:t>
            </a:r>
          </a:p>
          <a:p>
            <a:pPr lvl="1"/>
            <a:r>
              <a:rPr lang="ru-RU" dirty="0"/>
              <a:t>изучение обстоятельств произошедшей аварии;</a:t>
            </a:r>
          </a:p>
          <a:p>
            <a:pPr lvl="1"/>
            <a:r>
              <a:rPr lang="ru-RU" dirty="0"/>
              <a:t>осмотр места аварии и составление Акта осмотра места аварии;</a:t>
            </a:r>
          </a:p>
          <a:p>
            <a:pPr lvl="1"/>
            <a:r>
              <a:rPr lang="ru-RU" dirty="0"/>
              <a:t>анализ материалов расследования обстоятельств и причин аварии, подготовленных Государственной комиссией по техническому расследованию причин аварии на опасном производственном объекте;</a:t>
            </a:r>
          </a:p>
          <a:p>
            <a:pPr lvl="1"/>
            <a:r>
              <a:rPr lang="ru-RU" dirty="0"/>
              <a:t>анализ смет на ремонтно-восстановительные работы;</a:t>
            </a:r>
          </a:p>
          <a:p>
            <a:pPr lvl="1"/>
            <a:r>
              <a:rPr lang="ru-RU" dirty="0"/>
              <a:t>оценка ущерба причиненного аварией и стоимости ремонтно-восстановительных работ;</a:t>
            </a:r>
          </a:p>
          <a:p>
            <a:pPr lvl="1"/>
            <a:r>
              <a:rPr lang="ru-RU" dirty="0"/>
              <a:t>выводы о признании/непризнании аварийного события страховым.</a:t>
            </a:r>
          </a:p>
          <a:p>
            <a:pPr>
              <a:buNone/>
            </a:pPr>
            <a:endParaRPr lang="ru-RU" u="sng" dirty="0" smtClean="0">
              <a:hlinkClick r:id="rId2"/>
            </a:endParaRPr>
          </a:p>
          <a:p>
            <a:pPr>
              <a:buNone/>
            </a:pPr>
            <a:r>
              <a:rPr lang="ru-RU" u="sng" dirty="0" smtClean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://www.proffit.ru/strahkomp.html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стоимости по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Данные от клиента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Кол-во </a:t>
            </a:r>
            <a:r>
              <a:rPr lang="ru-RU" dirty="0"/>
              <a:t>полисов в год - 1млн полисов в год</a:t>
            </a:r>
          </a:p>
          <a:p>
            <a:r>
              <a:rPr lang="ru-RU" dirty="0"/>
              <a:t>Кол-во агентов</a:t>
            </a:r>
            <a:r>
              <a:rPr lang="en-US" dirty="0"/>
              <a:t> - </a:t>
            </a:r>
            <a:r>
              <a:rPr lang="ru-RU" dirty="0"/>
              <a:t>2500-3000 агентов</a:t>
            </a:r>
          </a:p>
          <a:p>
            <a:r>
              <a:rPr lang="ru-RU" dirty="0"/>
              <a:t>Сколько агент приносит в </a:t>
            </a:r>
            <a:r>
              <a:rPr lang="ru-RU" dirty="0" err="1" smtClean="0"/>
              <a:t>мес</a:t>
            </a:r>
            <a:r>
              <a:rPr lang="ru-RU" dirty="0" smtClean="0"/>
              <a:t> </a:t>
            </a:r>
            <a:r>
              <a:rPr lang="ru-RU" dirty="0"/>
              <a:t>-</a:t>
            </a:r>
            <a:r>
              <a:rPr lang="ru-RU" b="1" dirty="0"/>
              <a:t> </a:t>
            </a:r>
            <a:r>
              <a:rPr lang="ru-RU" dirty="0"/>
              <a:t>400 полисов на агента = 33 полиса в </a:t>
            </a:r>
            <a:r>
              <a:rPr lang="ru-RU" dirty="0" err="1" smtClean="0"/>
              <a:t>мес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smtClean="0"/>
              <a:t>агента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Средняя стоимость полиса Каско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Средняя стоимость полиса каско составила 60,2 тыс. руб. (</a:t>
            </a:r>
            <a:r>
              <a:rPr lang="ru-RU" dirty="0" err="1"/>
              <a:t>янв-апр</a:t>
            </a:r>
            <a:r>
              <a:rPr lang="ru-RU" dirty="0"/>
              <a:t> 2012) </a:t>
            </a:r>
            <a:r>
              <a:rPr lang="ru-RU" u="sng" dirty="0" smtClean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://www.sravni.ru/novost/2012/5/21/srednjaja-stoimost-polisa-kasko-sostavila-602-tys-rub/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Выводы по модели ценообразования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процессе</a:t>
            </a:r>
          </a:p>
          <a:p>
            <a:pPr lvl="1"/>
            <a:r>
              <a:rPr lang="ru-RU" dirty="0" smtClean="0"/>
              <a:t>См </a:t>
            </a:r>
            <a:r>
              <a:rPr lang="en-US" dirty="0" smtClean="0"/>
              <a:t>Excel-</a:t>
            </a:r>
            <a:r>
              <a:rPr lang="ru-RU" dirty="0" smtClean="0"/>
              <a:t>файл, вкладка «Ценообразование»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Вводные данные после встречи с клиентом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Заметки:</a:t>
            </a:r>
          </a:p>
          <a:p>
            <a:pPr lvl="1"/>
            <a:r>
              <a:rPr lang="ru-RU" dirty="0" smtClean="0"/>
              <a:t>Заказчик хочет видеть в ПО - № полиса, </a:t>
            </a:r>
            <a:r>
              <a:rPr lang="en-US" dirty="0" smtClean="0"/>
              <a:t>QR</a:t>
            </a:r>
            <a:r>
              <a:rPr lang="ru-RU" dirty="0" smtClean="0"/>
              <a:t>-</a:t>
            </a:r>
            <a:r>
              <a:rPr lang="en-US" dirty="0" smtClean="0"/>
              <a:t>code</a:t>
            </a:r>
            <a:r>
              <a:rPr lang="ru-RU" dirty="0" smtClean="0"/>
              <a:t>, ФИО</a:t>
            </a:r>
          </a:p>
          <a:p>
            <a:pPr lvl="1"/>
            <a:r>
              <a:rPr lang="ru-RU" dirty="0" smtClean="0"/>
              <a:t>2500-3000 агентов</a:t>
            </a:r>
          </a:p>
          <a:p>
            <a:pPr lvl="1"/>
            <a:r>
              <a:rPr lang="ru-RU" dirty="0" smtClean="0"/>
              <a:t>400 полисов на агента = 33 полиса в </a:t>
            </a:r>
            <a:r>
              <a:rPr lang="ru-RU" dirty="0" err="1" smtClean="0"/>
              <a:t>мес</a:t>
            </a:r>
            <a:endParaRPr lang="ru-RU" dirty="0" smtClean="0"/>
          </a:p>
          <a:p>
            <a:pPr lvl="1"/>
            <a:r>
              <a:rPr lang="ru-RU" dirty="0" smtClean="0"/>
              <a:t>1млн полисов в год</a:t>
            </a:r>
          </a:p>
          <a:p>
            <a:pPr lvl="1"/>
            <a:r>
              <a:rPr lang="ru-RU" dirty="0" smtClean="0"/>
              <a:t>Россия выплачивает 1 </a:t>
            </a:r>
            <a:r>
              <a:rPr lang="ru-RU" dirty="0" err="1" smtClean="0"/>
              <a:t>млрд</a:t>
            </a:r>
            <a:r>
              <a:rPr lang="ru-RU" dirty="0" smtClean="0"/>
              <a:t> в год, 18% мошенничества</a:t>
            </a:r>
          </a:p>
          <a:p>
            <a:pPr lvl="1"/>
            <a:r>
              <a:rPr lang="ru-RU" dirty="0" smtClean="0"/>
              <a:t>Форма на </a:t>
            </a:r>
            <a:r>
              <a:rPr lang="en-US" dirty="0" err="1" smtClean="0"/>
              <a:t>doforms</a:t>
            </a:r>
            <a:r>
              <a:rPr lang="ru-RU" dirty="0" smtClean="0"/>
              <a:t> – ПСО тест 7_5</a:t>
            </a:r>
          </a:p>
          <a:p>
            <a:r>
              <a:rPr lang="ru-RU" b="1" dirty="0" smtClean="0"/>
              <a:t>Направления работы</a:t>
            </a:r>
            <a:r>
              <a:rPr lang="en-US" b="1" dirty="0" smtClean="0"/>
              <a:t>:</a:t>
            </a:r>
            <a:endParaRPr lang="ru-RU" b="1" dirty="0" smtClean="0"/>
          </a:p>
          <a:p>
            <a:pPr lvl="1"/>
            <a:r>
              <a:rPr lang="ru-RU" dirty="0" smtClean="0"/>
              <a:t>Протокол предварительного </a:t>
            </a:r>
            <a:r>
              <a:rPr lang="ru-RU" dirty="0" err="1" smtClean="0"/>
              <a:t>предстрахового</a:t>
            </a:r>
            <a:r>
              <a:rPr lang="ru-RU" dirty="0" smtClean="0"/>
              <a:t> осмотра (авто и </a:t>
            </a:r>
            <a:r>
              <a:rPr lang="ru-RU" dirty="0" err="1" smtClean="0"/>
              <a:t>др</a:t>
            </a:r>
            <a:r>
              <a:rPr lang="ru-RU" dirty="0" smtClean="0"/>
              <a:t>) – ПСО</a:t>
            </a:r>
          </a:p>
          <a:p>
            <a:pPr lvl="1"/>
            <a:r>
              <a:rPr lang="ru-RU" dirty="0" smtClean="0"/>
              <a:t>Сам себе аварийный комиссар (а-ля приложение от Согласие)</a:t>
            </a:r>
          </a:p>
          <a:p>
            <a:pPr lvl="1"/>
            <a:r>
              <a:rPr lang="ru-RU" dirty="0" smtClean="0"/>
              <a:t>Сельхоз-страхование – самое сложное, пока оставляем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Модели:</a:t>
            </a:r>
          </a:p>
          <a:p>
            <a:pPr lvl="1"/>
            <a:r>
              <a:rPr lang="ru-RU" dirty="0" smtClean="0"/>
              <a:t>1</a:t>
            </a:r>
            <a:r>
              <a:rPr lang="en-US" dirty="0" smtClean="0"/>
              <a:t> </a:t>
            </a:r>
            <a:r>
              <a:rPr lang="ru-RU" dirty="0" smtClean="0"/>
              <a:t>$ за полис</a:t>
            </a:r>
          </a:p>
          <a:p>
            <a:pPr lvl="1"/>
            <a:r>
              <a:rPr lang="en-US" dirty="0" smtClean="0"/>
              <a:t>N </a:t>
            </a:r>
            <a:r>
              <a:rPr lang="ru-RU" dirty="0" smtClean="0"/>
              <a:t>$ за устройство</a:t>
            </a:r>
          </a:p>
          <a:p>
            <a:r>
              <a:rPr lang="ru-RU" b="1" dirty="0" smtClean="0"/>
              <a:t>Ожидаемый результат</a:t>
            </a:r>
            <a:endParaRPr lang="ru-RU" b="1" dirty="0"/>
          </a:p>
          <a:p>
            <a:pPr lvl="1"/>
            <a:r>
              <a:rPr lang="ru-RU" dirty="0"/>
              <a:t>Формально – Работающая форма на смартфоне, по которой заказчик сделает ТЗ. </a:t>
            </a:r>
          </a:p>
          <a:p>
            <a:pPr lvl="1"/>
            <a:r>
              <a:rPr lang="ru-RU" dirty="0"/>
              <a:t>По сути – Понять, какую модель ценообразования выгодно использовать нам, привлекательно для клиента.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статистика компании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Для клиентов открыты 340 филиалов и офисов, работающих в крупнейших городах страны. </a:t>
            </a:r>
          </a:p>
          <a:p>
            <a:r>
              <a:rPr lang="ru-RU" dirty="0"/>
              <a:t>Уставный капитал - </a:t>
            </a:r>
            <a:r>
              <a:rPr lang="ru-RU" b="1" dirty="0"/>
              <a:t>2 000 000 000</a:t>
            </a:r>
            <a:r>
              <a:rPr lang="ru-RU" dirty="0"/>
              <a:t> руб., по состоянию на 25 января 2013 года.</a:t>
            </a:r>
          </a:p>
          <a:p>
            <a:pPr>
              <a:buNone/>
            </a:pPr>
            <a:r>
              <a:rPr lang="ru-RU" u="sng" dirty="0">
                <a:hlinkClick r:id="rId2"/>
              </a:rPr>
              <a:t>http://www.insur-info.ru/orgsandcomps/23</a:t>
            </a:r>
            <a:r>
              <a:rPr lang="ru-RU" u="sng" dirty="0" smtClean="0">
                <a:hlinkClick r:id="rId2"/>
              </a:rPr>
              <a:t>/</a:t>
            </a:r>
            <a:endParaRPr lang="ru-RU" u="sng" dirty="0" smtClean="0"/>
          </a:p>
          <a:p>
            <a:r>
              <a:rPr lang="ru-RU" dirty="0"/>
              <a:t>Доля добровольного страхования во всех видах страхования - 55</a:t>
            </a:r>
            <a:r>
              <a:rPr lang="ru-RU" dirty="0" smtClean="0"/>
              <a:t>%</a:t>
            </a:r>
            <a:r>
              <a:rPr lang="en-US" dirty="0" smtClean="0"/>
              <a:t> </a:t>
            </a:r>
            <a:r>
              <a:rPr lang="ru-RU" dirty="0" smtClean="0"/>
              <a:t>для «</a:t>
            </a:r>
            <a:r>
              <a:rPr lang="ru-RU" dirty="0"/>
              <a:t>Р</a:t>
            </a:r>
            <a:r>
              <a:rPr lang="ru-RU" dirty="0" smtClean="0"/>
              <a:t>оссии»</a:t>
            </a:r>
            <a:endParaRPr lang="ru-RU" dirty="0"/>
          </a:p>
          <a:p>
            <a:pPr>
              <a:buNone/>
            </a:pPr>
            <a:r>
              <a:rPr lang="ru-RU" u="sng" dirty="0">
                <a:hlinkClick r:id="rId3"/>
              </a:rPr>
              <a:t>http://rating.rbc.ru/articles/2012/03/23/33599897_tbl.shtml?2012/03/23/33599791</a:t>
            </a: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Аналитика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132437"/>
            <a:ext cx="8229600" cy="46491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hlinkClick r:id="rId2"/>
              </a:rPr>
              <a:t>http://www.insur-info.ru/orgsandcomps/23/analytics/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318989"/>
            <a:ext cx="74580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Расчет «премии-выплаты» и источник данных</a:t>
            </a:r>
            <a:endParaRPr lang="ru-RU" dirty="0"/>
          </a:p>
        </p:txBody>
      </p:sp>
      <p:graphicFrame>
        <p:nvGraphicFramePr>
          <p:cNvPr id="4" name="Содержимое 6"/>
          <p:cNvGraphicFramePr>
            <a:graphicFrameLocks/>
          </p:cNvGraphicFramePr>
          <p:nvPr/>
        </p:nvGraphicFramePr>
        <p:xfrm>
          <a:off x="2267744" y="1124744"/>
          <a:ext cx="4533900" cy="2095500"/>
        </p:xfrm>
        <a:graphic>
          <a:graphicData uri="http://schemas.openxmlformats.org/drawingml/2006/table">
            <a:tbl>
              <a:tblPr/>
              <a:tblGrid>
                <a:gridCol w="609173"/>
                <a:gridCol w="713875"/>
                <a:gridCol w="888378"/>
                <a:gridCol w="964525"/>
                <a:gridCol w="1357949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Премии (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тыс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руб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Выплаты (тыс руб)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Коэффициент выплат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Премии - выплаты (тыс руб)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5 040 972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2 692 994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2 347 978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5 337 001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2 171 726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3 165 275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3 053 371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2 976 991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76 380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5 118 267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3 774 001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1 344 266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8 750 578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3 852 583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4 897 995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8 828 066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2 309 211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6 518 855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5 846 831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1 437 415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4 409 416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2 992 671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1 411 708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1 580 963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2 651 297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855 823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1 795 474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3501008"/>
            <a:ext cx="9144000" cy="333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988" y="1700213"/>
            <a:ext cx="7820025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5373216"/>
            <a:ext cx="1838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Накопительный итог</a:t>
            </a:r>
            <a:br>
              <a:rPr lang="ru-RU" dirty="0" smtClean="0"/>
            </a:br>
            <a:r>
              <a:rPr lang="ru-RU" dirty="0" smtClean="0"/>
              <a:t>поступлений и выплат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411</Words>
  <Application>Microsoft Office PowerPoint</Application>
  <PresentationFormat>Экран (4:3)</PresentationFormat>
  <Paragraphs>117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Страховое общество «Россия»</vt:lpstr>
      <vt:lpstr>Вводные данные после встречи с клиентом</vt:lpstr>
      <vt:lpstr>Слайд 3</vt:lpstr>
      <vt:lpstr>Слайд 4</vt:lpstr>
      <vt:lpstr>статистика компании</vt:lpstr>
      <vt:lpstr>О компании</vt:lpstr>
      <vt:lpstr>Аналитика</vt:lpstr>
      <vt:lpstr>Расчет «премии-выплаты» и источник данных</vt:lpstr>
      <vt:lpstr>Накопительный итог поступлений и выплат</vt:lpstr>
      <vt:lpstr>Рейтинги страховых компаний</vt:lpstr>
      <vt:lpstr>Направления работы с клиентом</vt:lpstr>
      <vt:lpstr>Предварительный предстраховой осмотр</vt:lpstr>
      <vt:lpstr>Аварийный комиссар</vt:lpstr>
      <vt:lpstr>Расчет стоимости по</vt:lpstr>
      <vt:lpstr>Данные от клиента</vt:lpstr>
      <vt:lpstr>Средняя стоимость полиса Каско</vt:lpstr>
      <vt:lpstr>Выводы по модели ценообразования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Страхование</dc:title>
  <dc:creator>khmeleva</dc:creator>
  <cp:lastModifiedBy>khmeleva</cp:lastModifiedBy>
  <cp:revision>31</cp:revision>
  <dcterms:created xsi:type="dcterms:W3CDTF">2013-04-04T12:45:04Z</dcterms:created>
  <dcterms:modified xsi:type="dcterms:W3CDTF">2013-04-04T14:56:01Z</dcterms:modified>
</cp:coreProperties>
</file>